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notesMasterIdLst>
    <p:notesMasterId r:id="rId19"/>
  </p:notes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6" r:id="rId11"/>
    <p:sldId id="267" r:id="rId12"/>
    <p:sldId id="268" r:id="rId13"/>
    <p:sldId id="270" r:id="rId14"/>
    <p:sldId id="272" r:id="rId15"/>
    <p:sldId id="274" r:id="rId16"/>
    <p:sldId id="269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1598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101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Open with the strategic importance of asset quality. Emphasize that NPAs are not an operational issue but a profitability and capital issue that directly impacts growth.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Explain why timing matters now: retail and unsecured credit expansion increases latent risk. Highlight that early detection creates outsized ROE benefits.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Position this as a mindset shift, not a technology upgrade. Stress prevention over recovery and governance-by-design.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Clarify that Agentic AI works like a digital risk officer—observing behavior continuously and intervening before delinquency.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Pause on this slide. Quantify impact in CEO language: bps improvement translates directly to capital release and growth headroom.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Proactively address regulatory comfort. Emphasize human oversight, explainability, and RBI-aligned controls.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Reassure execution safety. Highlight phased rollout with shadow mode to avoid operational or regulatory risk.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89199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38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66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1386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0183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3791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216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040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56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78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693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54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77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6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1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38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39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1/18/2026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76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8BE0C-E73C-985E-1DAD-09E90F5E7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367" y="2768600"/>
            <a:ext cx="6347713" cy="1320800"/>
          </a:xfrm>
        </p:spPr>
        <p:txBody>
          <a:bodyPr/>
          <a:lstStyle/>
          <a:p>
            <a:r>
              <a:rPr lang="en-IN" dirty="0"/>
              <a:t>Agentic AI NPA Management</a:t>
            </a:r>
          </a:p>
        </p:txBody>
      </p:sp>
    </p:spTree>
    <p:extLst>
      <p:ext uri="{BB962C8B-B14F-4D97-AF65-F5344CB8AC3E}">
        <p14:creationId xmlns:p14="http://schemas.microsoft.com/office/powerpoint/2010/main" val="674646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A5FB0-034A-FA8B-ACDC-4FAEA6CB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Business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DAA27-E312-E4BD-C75F-50B798E80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Reduced GNPA/NNPA</a:t>
            </a:r>
          </a:p>
          <a:p>
            <a:r>
              <a:rPr lang="en-US" dirty="0"/>
              <a:t> Faster response</a:t>
            </a:r>
          </a:p>
          <a:p>
            <a:r>
              <a:rPr lang="en-US" dirty="0"/>
              <a:t> Improved CX</a:t>
            </a:r>
          </a:p>
          <a:p>
            <a:r>
              <a:rPr lang="en-US" dirty="0"/>
              <a:t> Better capital efficiency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0457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E42A4-2276-3001-7BDC-6D303DDDD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445" y="344128"/>
            <a:ext cx="6347713" cy="1543665"/>
          </a:xfrm>
        </p:spPr>
        <p:txBody>
          <a:bodyPr>
            <a:normAutofit fontScale="90000"/>
          </a:bodyPr>
          <a:lstStyle/>
          <a:p>
            <a:r>
              <a:rPr lang="en-US" dirty="0"/>
              <a:t>When Credit Failures Are “Sudden” Inspired by Bad Billionaires series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DA9D0-B88E-BA12-2753-8CF9DCCFB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History Shows (Across Major Financial Failures)</a:t>
            </a:r>
          </a:p>
          <a:p>
            <a:r>
              <a:rPr lang="en-US" dirty="0"/>
              <a:t>Stress signals appeared </a:t>
            </a:r>
            <a:r>
              <a:rPr lang="en-US" b="1" dirty="0"/>
              <a:t>months or years before default</a:t>
            </a:r>
            <a:endParaRPr lang="en-US" dirty="0"/>
          </a:p>
          <a:p>
            <a:r>
              <a:rPr lang="en-US" dirty="0"/>
              <a:t>Risks were visible but </a:t>
            </a:r>
            <a:r>
              <a:rPr lang="en-US" b="1" dirty="0"/>
              <a:t>fragmented across systems</a:t>
            </a:r>
            <a:endParaRPr lang="en-US" dirty="0"/>
          </a:p>
          <a:p>
            <a:r>
              <a:rPr lang="en-US" dirty="0"/>
              <a:t>Confidence and growth narratives </a:t>
            </a:r>
            <a:r>
              <a:rPr lang="en-US" b="1" dirty="0"/>
              <a:t>overrode early warning signs</a:t>
            </a:r>
            <a:endParaRPr lang="en-US" dirty="0"/>
          </a:p>
          <a:p>
            <a:r>
              <a:rPr lang="en-US" b="1" dirty="0"/>
              <a:t>Why Traditional Risk Controls Fall Short</a:t>
            </a:r>
          </a:p>
          <a:p>
            <a:r>
              <a:rPr lang="en-US" dirty="0"/>
              <a:t>Threshold-based alerts trigger </a:t>
            </a:r>
            <a:r>
              <a:rPr lang="en-US" b="1" dirty="0"/>
              <a:t>after value erosion</a:t>
            </a:r>
            <a:endParaRPr lang="en-US" dirty="0"/>
          </a:p>
          <a:p>
            <a:r>
              <a:rPr lang="en-US" dirty="0"/>
              <a:t>Reviews are </a:t>
            </a:r>
            <a:r>
              <a:rPr lang="en-US" b="1" dirty="0"/>
              <a:t>periodic, not continuous</a:t>
            </a:r>
            <a:endParaRPr lang="en-US" dirty="0"/>
          </a:p>
          <a:p>
            <a:r>
              <a:rPr lang="en-US" dirty="0"/>
              <a:t>Human judgment is vulnerable to </a:t>
            </a:r>
            <a:r>
              <a:rPr lang="en-US" b="1" dirty="0"/>
              <a:t>bias under growth pressure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5935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8B44-47AD-C3D2-FA9E-699D30387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Agentic AI Enables Prevention — Without Sacrificing Governance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C84D1-B5D0-89F0-FBF7-7F475526E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1" dirty="0"/>
              <a:t>What Agentic AI Changes</a:t>
            </a:r>
          </a:p>
          <a:p>
            <a:r>
              <a:rPr lang="en-US" dirty="0"/>
              <a:t>Continuously connects </a:t>
            </a:r>
            <a:r>
              <a:rPr lang="en-US" b="1" dirty="0"/>
              <a:t>behavioral, financial, and contextual signals</a:t>
            </a:r>
            <a:endParaRPr lang="en-US" dirty="0"/>
          </a:p>
          <a:p>
            <a:r>
              <a:rPr lang="en-US" dirty="0"/>
              <a:t>Detects </a:t>
            </a:r>
            <a:r>
              <a:rPr lang="en-US" b="1" dirty="0"/>
              <a:t>stress trajectories</a:t>
            </a:r>
            <a:r>
              <a:rPr lang="en-US" dirty="0"/>
              <a:t>, not isolated events</a:t>
            </a:r>
          </a:p>
          <a:p>
            <a:r>
              <a:rPr lang="en-US" dirty="0"/>
              <a:t>Triggers </a:t>
            </a:r>
            <a:r>
              <a:rPr lang="en-US" b="1" dirty="0"/>
              <a:t>early, proportionate interventions</a:t>
            </a:r>
            <a:r>
              <a:rPr lang="en-US" dirty="0"/>
              <a:t> before delinquency</a:t>
            </a:r>
          </a:p>
          <a:p>
            <a:r>
              <a:rPr lang="en-US" b="1" dirty="0"/>
              <a:t>Governance &amp; Regulatory Comfort (Non-Negotiable)</a:t>
            </a:r>
          </a:p>
          <a:p>
            <a:r>
              <a:rPr lang="en-US" dirty="0"/>
              <a:t>Human-in-the-loop for all material decisions</a:t>
            </a:r>
          </a:p>
          <a:p>
            <a:r>
              <a:rPr lang="en-US" dirty="0"/>
              <a:t>Explainable outputs with full audit trail</a:t>
            </a:r>
          </a:p>
          <a:p>
            <a:r>
              <a:rPr lang="en-US" dirty="0"/>
              <a:t>Controlled autonomy aligned to RBI expectations</a:t>
            </a:r>
          </a:p>
          <a:p>
            <a:r>
              <a:rPr lang="en-US" b="1" dirty="0"/>
              <a:t>Business Impact (12–18 Months)</a:t>
            </a:r>
          </a:p>
          <a:p>
            <a:r>
              <a:rPr lang="en-US" dirty="0"/>
              <a:t>60–120 bps GNPA reduction</a:t>
            </a:r>
          </a:p>
          <a:p>
            <a:r>
              <a:rPr lang="en-US" dirty="0"/>
              <a:t>30–50% lower credit costs</a:t>
            </a:r>
          </a:p>
          <a:p>
            <a:r>
              <a:rPr lang="en-US" dirty="0"/>
              <a:t>Improved ROE via capital release</a:t>
            </a:r>
          </a:p>
          <a:p>
            <a:r>
              <a:rPr lang="en-US" dirty="0"/>
              <a:t>Higher customer trust through early support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8667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5541-0126-5A89-5632-FF8B5A591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of Agentic AI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EBE5EA4-B31A-2F0E-57F0-6D14E9BB1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729" y="2160588"/>
            <a:ext cx="5822155" cy="3881437"/>
          </a:xfrm>
        </p:spPr>
      </p:pic>
    </p:spTree>
    <p:extLst>
      <p:ext uri="{BB962C8B-B14F-4D97-AF65-F5344CB8AC3E}">
        <p14:creationId xmlns:p14="http://schemas.microsoft.com/office/powerpoint/2010/main" val="3525926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CD298-CE48-18EE-C36E-56CDE28EF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Continued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43B7E1-903F-4373-C153-EE8BA8B8F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2489994" y="2160588"/>
            <a:ext cx="2587624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818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72F69-D31A-4A64-B85C-16886D46D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Detailed use case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E2A6DA-9559-4E03-F004-3A10700AA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2369921"/>
            <a:ext cx="6348413" cy="3462770"/>
          </a:xfrm>
        </p:spPr>
      </p:pic>
    </p:spTree>
    <p:extLst>
      <p:ext uri="{BB962C8B-B14F-4D97-AF65-F5344CB8AC3E}">
        <p14:creationId xmlns:p14="http://schemas.microsoft.com/office/powerpoint/2010/main" val="596099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735C6-BDD0-7BC2-D34D-4983B2A7C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Protect Asset Quality Before It Becomes a Capital Problem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44AC9-EE1C-1860-5855-08F120900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Key Take Aways</a:t>
            </a:r>
          </a:p>
          <a:p>
            <a:pPr lvl="1"/>
            <a:r>
              <a:rPr lang="en-US" b="1" dirty="0"/>
              <a:t>GNPA reflects preventable stress</a:t>
            </a:r>
            <a:r>
              <a:rPr lang="en-US" dirty="0"/>
              <a:t>, not inevitable loss</a:t>
            </a:r>
          </a:p>
          <a:p>
            <a:pPr lvl="1"/>
            <a:r>
              <a:rPr lang="en-US" b="1" dirty="0"/>
              <a:t>NNPA reflects capital at risk</a:t>
            </a:r>
            <a:r>
              <a:rPr lang="en-US" dirty="0"/>
              <a:t> after damage is done</a:t>
            </a:r>
          </a:p>
          <a:p>
            <a:pPr lvl="1"/>
            <a:r>
              <a:rPr lang="en-US" dirty="0"/>
              <a:t>Most value is destroyed </a:t>
            </a:r>
            <a:r>
              <a:rPr lang="en-US" b="1" dirty="0"/>
              <a:t>between early stress and delinquency</a:t>
            </a:r>
            <a:endParaRPr lang="en-US" dirty="0"/>
          </a:p>
          <a:p>
            <a:r>
              <a:rPr lang="en-US" b="1" dirty="0"/>
              <a:t>Why This Matters Strategically</a:t>
            </a:r>
          </a:p>
          <a:p>
            <a:r>
              <a:rPr lang="en-US" dirty="0"/>
              <a:t>Every basis-point reduction in </a:t>
            </a:r>
            <a:r>
              <a:rPr lang="en-US" b="1" dirty="0"/>
              <a:t>GNPA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Lowers provisioning pressure</a:t>
            </a:r>
          </a:p>
          <a:p>
            <a:pPr lvl="1"/>
            <a:r>
              <a:rPr lang="en-US" dirty="0"/>
              <a:t>Protects capital ratios</a:t>
            </a:r>
          </a:p>
          <a:p>
            <a:pPr lvl="1"/>
            <a:r>
              <a:rPr lang="en-US" dirty="0"/>
              <a:t>Improves ROE</a:t>
            </a:r>
          </a:p>
          <a:p>
            <a:r>
              <a:rPr lang="en-US" b="1" dirty="0"/>
              <a:t>Prevention delivers outsized returns</a:t>
            </a:r>
            <a:r>
              <a:rPr lang="en-US" dirty="0"/>
              <a:t> compared to recovery</a:t>
            </a:r>
          </a:p>
          <a:p>
            <a:r>
              <a:rPr lang="en-US" b="1" dirty="0"/>
              <a:t>What Agentic AI Enables</a:t>
            </a:r>
          </a:p>
          <a:p>
            <a:pPr lvl="1"/>
            <a:r>
              <a:rPr lang="en-US" dirty="0"/>
              <a:t>Continuous, early detection of borrower stress</a:t>
            </a:r>
          </a:p>
          <a:p>
            <a:pPr lvl="1"/>
            <a:r>
              <a:rPr lang="en-US" dirty="0"/>
              <a:t>Timely, proportionate interventions </a:t>
            </a:r>
            <a:r>
              <a:rPr lang="en-US" b="1" dirty="0"/>
              <a:t>before delinquency	</a:t>
            </a:r>
            <a:endParaRPr lang="en-US" dirty="0"/>
          </a:p>
          <a:p>
            <a:pPr lvl="1"/>
            <a:r>
              <a:rPr lang="en-US" dirty="0"/>
              <a:t>Human-governed, explainable decisions aligned to regulation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6143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8854A-99AF-F645-C1BA-E33706C4D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CA627-CE5E-0BAE-5C77-E43AB21E3B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Closing Thought</a:t>
            </a:r>
          </a:p>
          <a:p>
            <a:r>
              <a:rPr lang="en-US" b="1" dirty="0"/>
              <a:t>Asset quality is not protected at the point of recovery —</a:t>
            </a:r>
            <a:br>
              <a:rPr lang="en-US" b="1" dirty="0"/>
            </a:br>
            <a:r>
              <a:rPr lang="en-US" b="1" dirty="0"/>
              <a:t>it is protected at the point of early recognition.</a:t>
            </a:r>
            <a:endParaRPr lang="en-US" dirty="0"/>
          </a:p>
          <a:p>
            <a:r>
              <a:rPr lang="en-US" b="1" dirty="0"/>
              <a:t>What This Initiative Represents</a:t>
            </a:r>
          </a:p>
          <a:p>
            <a:r>
              <a:rPr lang="en-US" dirty="0"/>
              <a:t>A shift from </a:t>
            </a:r>
            <a:r>
              <a:rPr lang="en-US" b="1" dirty="0"/>
              <a:t>reactive NPA management</a:t>
            </a:r>
            <a:r>
              <a:rPr lang="en-US" dirty="0"/>
              <a:t> to </a:t>
            </a:r>
            <a:r>
              <a:rPr lang="en-US" b="1" dirty="0"/>
              <a:t>preventive asset quality control</a:t>
            </a:r>
            <a:endParaRPr lang="en-US" dirty="0"/>
          </a:p>
          <a:p>
            <a:r>
              <a:rPr lang="en-US" dirty="0"/>
              <a:t>A governance-first use of </a:t>
            </a:r>
            <a:r>
              <a:rPr lang="en-US" b="1" dirty="0"/>
              <a:t>Agentic AI</a:t>
            </a:r>
            <a:r>
              <a:rPr lang="en-US" dirty="0"/>
              <a:t>, aligned with regulatory expectations</a:t>
            </a:r>
          </a:p>
          <a:p>
            <a:r>
              <a:rPr lang="en-US" dirty="0"/>
              <a:t>A measurable path to:</a:t>
            </a:r>
          </a:p>
          <a:p>
            <a:pPr lvl="1"/>
            <a:r>
              <a:rPr lang="en-US" dirty="0"/>
              <a:t>Lower </a:t>
            </a:r>
            <a:r>
              <a:rPr lang="en-US" b="1" dirty="0"/>
              <a:t>GNPA</a:t>
            </a:r>
            <a:endParaRPr lang="en-US" dirty="0"/>
          </a:p>
          <a:p>
            <a:pPr lvl="1"/>
            <a:r>
              <a:rPr lang="en-US" dirty="0"/>
              <a:t>Improved </a:t>
            </a:r>
            <a:r>
              <a:rPr lang="en-US" b="1" dirty="0"/>
              <a:t>NNPA</a:t>
            </a:r>
            <a:endParaRPr lang="en-US" dirty="0"/>
          </a:p>
          <a:p>
            <a:pPr lvl="1"/>
            <a:r>
              <a:rPr lang="en-US" dirty="0"/>
              <a:t>Stronger </a:t>
            </a:r>
            <a:r>
              <a:rPr lang="en-US" b="1" dirty="0"/>
              <a:t>ROE and capital resilience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8537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Strategic Priority: Asset Quality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624" y="2003274"/>
            <a:ext cx="6347714" cy="3880773"/>
          </a:xfrm>
        </p:spPr>
        <p:txBody>
          <a:bodyPr/>
          <a:lstStyle/>
          <a:p>
            <a:pPr>
              <a:defRPr sz="2200"/>
            </a:pPr>
            <a:r>
              <a:rPr dirty="0"/>
              <a:t>Asset quality directly determines profitability, capital strength, and growth</a:t>
            </a:r>
          </a:p>
          <a:p>
            <a:pPr>
              <a:defRPr sz="2200"/>
            </a:pPr>
            <a:r>
              <a:rPr dirty="0"/>
              <a:t>NPAs must be prevented earlier—not recovered later</a:t>
            </a:r>
          </a:p>
          <a:p>
            <a:pPr>
              <a:defRPr sz="2200"/>
            </a:pPr>
            <a:r>
              <a:rPr dirty="0"/>
              <a:t>This initiative addresses asset quality at its root</a:t>
            </a:r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336669FB-F897-3E6F-FC0A-A9D93043CA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72DC4-C4D4-8FD0-5D21-89061FA62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323" y="1113170"/>
            <a:ext cx="2441677" cy="43268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812" y="609600"/>
            <a:ext cx="6347713" cy="1320800"/>
          </a:xfrm>
        </p:spPr>
        <p:txBody>
          <a:bodyPr/>
          <a:lstStyle/>
          <a:p>
            <a:r>
              <a:rPr dirty="0"/>
              <a:t>Why Now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33" y="1641013"/>
            <a:ext cx="5093110" cy="3880773"/>
          </a:xfrm>
        </p:spPr>
        <p:txBody>
          <a:bodyPr/>
          <a:lstStyle/>
          <a:p>
            <a:pPr>
              <a:defRPr sz="2200"/>
            </a:pPr>
            <a:r>
              <a:rPr dirty="0"/>
              <a:t>Retail and unsecured credit growth increases systemic risk</a:t>
            </a:r>
          </a:p>
          <a:p>
            <a:pPr>
              <a:defRPr sz="2200"/>
            </a:pPr>
            <a:r>
              <a:rPr dirty="0"/>
              <a:t>Traditional controls detect stress after value erosion</a:t>
            </a:r>
          </a:p>
          <a:p>
            <a:pPr>
              <a:defRPr sz="2200"/>
            </a:pPr>
            <a:r>
              <a:rPr dirty="0"/>
              <a:t>Early prevention offers disproportionate ROE and capital upside</a:t>
            </a:r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667FC0F7-692B-40C0-7B61-C274273DBC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395623-83F8-0297-99AC-559BC8081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068" y="31955"/>
            <a:ext cx="395157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Strategic Shift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488613"/>
            <a:ext cx="4114801" cy="3880773"/>
          </a:xfrm>
        </p:spPr>
        <p:txBody>
          <a:bodyPr/>
          <a:lstStyle/>
          <a:p>
            <a:pPr>
              <a:defRPr sz="2200"/>
            </a:pPr>
            <a:r>
              <a:rPr dirty="0"/>
              <a:t>Move from recovery-led to prevention-led NPA management</a:t>
            </a:r>
          </a:p>
          <a:p>
            <a:pPr>
              <a:defRPr sz="2200"/>
            </a:pPr>
            <a:r>
              <a:rPr dirty="0"/>
              <a:t>Adopt continuous, autonomous risk intelligence</a:t>
            </a:r>
          </a:p>
          <a:p>
            <a:pPr>
              <a:defRPr sz="2200"/>
            </a:pPr>
            <a:r>
              <a:rPr dirty="0"/>
              <a:t>Embed governance, not add it later</a:t>
            </a:r>
          </a:p>
        </p:txBody>
      </p:sp>
      <p:sp>
        <p:nvSpPr>
          <p:cNvPr id="4" name="AutoShape 2" descr="Generated image">
            <a:extLst>
              <a:ext uri="{FF2B5EF4-FFF2-40B4-BE49-F238E27FC236}">
                <a16:creationId xmlns:a16="http://schemas.microsoft.com/office/drawing/2014/main" id="{A3CFD944-4A73-3407-1391-4699EC3A6C7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E9FF50-7D79-3CD3-840B-16A89D60E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855" y="73742"/>
            <a:ext cx="433086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Agentic AI Changes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029E97-17C9-7C28-A4A2-95FF8ED80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44" y="1270000"/>
            <a:ext cx="6347713" cy="42318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Business Impact (12–18 Months)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200"/>
            </a:pPr>
            <a:r>
              <a:t>60–120 bps reduction in GNPA</a:t>
            </a:r>
          </a:p>
          <a:p>
            <a:pPr>
              <a:defRPr sz="2200"/>
            </a:pPr>
            <a:r>
              <a:t>30–50% reduction in credit cost</a:t>
            </a:r>
          </a:p>
          <a:p>
            <a:pPr>
              <a:defRPr sz="2200"/>
            </a:pPr>
            <a:r>
              <a:t>Improved ROE through capital release</a:t>
            </a:r>
          </a:p>
          <a:p>
            <a:pPr>
              <a:defRPr sz="2200"/>
            </a:pPr>
            <a:r>
              <a:t>Better customer trust and retention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Risk, Governance &amp; Regulatory Comfort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200"/>
            </a:pPr>
            <a:r>
              <a:t>Human-in-the-loop for material decisions</a:t>
            </a:r>
          </a:p>
          <a:p>
            <a:pPr>
              <a:defRPr sz="2200"/>
            </a:pPr>
            <a:r>
              <a:t>Explainable AI with full audit trail</a:t>
            </a:r>
          </a:p>
          <a:p>
            <a:pPr>
              <a:defRPr sz="2200"/>
            </a:pPr>
            <a:r>
              <a:t>Aligned to RBI supervisory expectations</a:t>
            </a:r>
          </a:p>
          <a:p>
            <a:pPr>
              <a:defRPr sz="2200"/>
            </a:pPr>
            <a:r>
              <a:t>Ethical and bias-aware controls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Execution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200"/>
            </a:pPr>
            <a:r>
              <a:t>Phase 1: Shadow mode and validation</a:t>
            </a:r>
          </a:p>
          <a:p>
            <a:pPr>
              <a:defRPr sz="2200"/>
            </a:pPr>
            <a:r>
              <a:t>Phase 2: Assisted decisioning</a:t>
            </a:r>
          </a:p>
          <a:p>
            <a:pPr>
              <a:defRPr sz="2200"/>
            </a:pPr>
            <a:r>
              <a:t>Phase 3: Controlled autonomy</a:t>
            </a:r>
          </a:p>
          <a:p>
            <a:pPr>
              <a:defRPr sz="2200"/>
            </a:pPr>
            <a:r>
              <a:t>No disruption to existing operations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D2BC5-5F9E-FB4A-C0E1-030719CDE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Fit — Agentic AI for NPA Prevention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046E9-99B0-7335-8423-6785C33E2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Who It’s For</a:t>
            </a:r>
          </a:p>
          <a:p>
            <a:r>
              <a:rPr lang="en-US" dirty="0"/>
              <a:t>Banks &amp; NBFCs with </a:t>
            </a:r>
            <a:r>
              <a:rPr lang="en-US" b="1" dirty="0"/>
              <a:t>large retail and unsecured portfolios</a:t>
            </a:r>
            <a:endParaRPr lang="en-US" dirty="0"/>
          </a:p>
          <a:p>
            <a:r>
              <a:rPr lang="en-US" dirty="0"/>
              <a:t>Decision owners: </a:t>
            </a:r>
            <a:r>
              <a:rPr lang="en-US" b="1" dirty="0"/>
              <a:t>CRO, COO, Chief Credit Officer</a:t>
            </a:r>
            <a:endParaRPr lang="en-US" dirty="0"/>
          </a:p>
          <a:p>
            <a:r>
              <a:rPr lang="en-US" dirty="0"/>
              <a:t>Economic sponsors: </a:t>
            </a:r>
            <a:r>
              <a:rPr lang="en-US" b="1" dirty="0"/>
              <a:t>CEO, Board Risk Committee</a:t>
            </a:r>
            <a:endParaRPr lang="en-US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Why the Market Pull Is Strong (Now)</a:t>
            </a:r>
          </a:p>
          <a:p>
            <a:r>
              <a:rPr lang="en-US" dirty="0"/>
              <a:t>Retail credit growth is </a:t>
            </a:r>
            <a:r>
              <a:rPr lang="en-US" b="1" dirty="0"/>
              <a:t>outpacing risk controls</a:t>
            </a:r>
            <a:endParaRPr lang="en-US" dirty="0"/>
          </a:p>
          <a:p>
            <a:r>
              <a:rPr lang="en-US" dirty="0"/>
              <a:t>NPAs erode </a:t>
            </a:r>
            <a:r>
              <a:rPr lang="en-US" b="1" dirty="0"/>
              <a:t>capital, ROE, and regulatory confidence</a:t>
            </a:r>
            <a:endParaRPr lang="en-US" dirty="0"/>
          </a:p>
          <a:p>
            <a:r>
              <a:rPr lang="en-US" dirty="0"/>
              <a:t>Boards demand </a:t>
            </a:r>
            <a:r>
              <a:rPr lang="en-US" b="1" dirty="0"/>
              <a:t>early visibility — not post-fact explanations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95963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822</TotalTime>
  <Words>717</Words>
  <Application>Microsoft Office PowerPoint</Application>
  <PresentationFormat>On-screen Show (4:3)</PresentationFormat>
  <Paragraphs>102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Trebuchet MS</vt:lpstr>
      <vt:lpstr>Wingdings</vt:lpstr>
      <vt:lpstr>Wingdings 3</vt:lpstr>
      <vt:lpstr>Facet</vt:lpstr>
      <vt:lpstr>Agentic AI NPA Management</vt:lpstr>
      <vt:lpstr>Strategic Priority: Asset Quality</vt:lpstr>
      <vt:lpstr>Why Now</vt:lpstr>
      <vt:lpstr>The Strategic Shift</vt:lpstr>
      <vt:lpstr>What Agentic AI Changes</vt:lpstr>
      <vt:lpstr>Business Impact (12–18 Months)</vt:lpstr>
      <vt:lpstr>Risk, Governance &amp; Regulatory Comfort</vt:lpstr>
      <vt:lpstr>Execution Approach</vt:lpstr>
      <vt:lpstr>Market Fit — Agentic AI for NPA Prevention</vt:lpstr>
      <vt:lpstr>Business Benefits</vt:lpstr>
      <vt:lpstr>When Credit Failures Are “Sudden” Inspired by Bad Billionaires series </vt:lpstr>
      <vt:lpstr>Agentic AI Enables Prevention — Without Sacrificing Governance</vt:lpstr>
      <vt:lpstr>Architecture of Agentic AI</vt:lpstr>
      <vt:lpstr>Continued</vt:lpstr>
      <vt:lpstr>Detailed use case</vt:lpstr>
      <vt:lpstr>Conclusion  Protect Asset Quality Before It Becomes a Capital Problem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Rajasekhar Amirapu</dc:creator>
  <cp:keywords/>
  <dc:description>generated using python-pptx</dc:description>
  <cp:lastModifiedBy>Rajasekhar Amirapu</cp:lastModifiedBy>
  <cp:revision>17</cp:revision>
  <dcterms:created xsi:type="dcterms:W3CDTF">2013-01-27T09:14:16Z</dcterms:created>
  <dcterms:modified xsi:type="dcterms:W3CDTF">2026-01-18T16:19:51Z</dcterms:modified>
  <cp:category/>
</cp:coreProperties>
</file>

<file path=docProps/thumbnail.jpeg>
</file>